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58" r:id="rId7"/>
    <p:sldId id="261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A4C-6E52-414A-8B83-5F9869AF5E73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C40-4DF8-40DA-A256-C80ED7517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92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A4C-6E52-414A-8B83-5F9869AF5E73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C40-4DF8-40DA-A256-C80ED7517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73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A4C-6E52-414A-8B83-5F9869AF5E73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C40-4DF8-40DA-A256-C80ED7517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84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A4C-6E52-414A-8B83-5F9869AF5E73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C40-4DF8-40DA-A256-C80ED7517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27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A4C-6E52-414A-8B83-5F9869AF5E73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C40-4DF8-40DA-A256-C80ED7517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99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A4C-6E52-414A-8B83-5F9869AF5E73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C40-4DF8-40DA-A256-C80ED7517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44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A4C-6E52-414A-8B83-5F9869AF5E73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C40-4DF8-40DA-A256-C80ED7517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23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A4C-6E52-414A-8B83-5F9869AF5E73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C40-4DF8-40DA-A256-C80ED7517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38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A4C-6E52-414A-8B83-5F9869AF5E73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C40-4DF8-40DA-A256-C80ED7517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82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A4C-6E52-414A-8B83-5F9869AF5E73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C40-4DF8-40DA-A256-C80ED7517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78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9A4C-6E52-414A-8B83-5F9869AF5E73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C40-4DF8-40DA-A256-C80ED7517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30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29A4C-6E52-414A-8B83-5F9869AF5E73}" type="datetimeFigureOut">
              <a:rPr lang="cs-CZ" smtClean="0"/>
              <a:t>2. 2. 2014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C40-4DF8-40DA-A256-C80ED75178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2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Bakterie" TargetMode="External"/><Relationship Id="rId2" Type="http://schemas.openxmlformats.org/officeDocument/2006/relationships/hyperlink" Target="http://cs.wikipedia.org/wiki/Patog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Druh_(biologie)" TargetMode="External"/><Relationship Id="rId5" Type="http://schemas.openxmlformats.org/officeDocument/2006/relationships/hyperlink" Target="http://cs.wikipedia.org/wiki/Kmen_(biologie)" TargetMode="External"/><Relationship Id="rId4" Type="http://schemas.openxmlformats.org/officeDocument/2006/relationships/hyperlink" Target="http://cs.wikipedia.org/wiki/Vir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mrt" TargetMode="External"/><Relationship Id="rId2" Type="http://schemas.openxmlformats.org/officeDocument/2006/relationships/hyperlink" Target="http://cs.wikipedia.org/wiki/Nem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cs.wikipedia.org/wiki/Hostite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7" y="151154"/>
            <a:ext cx="10605666" cy="670684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323" y="0"/>
            <a:ext cx="3936642" cy="2387600"/>
          </a:xfrm>
        </p:spPr>
        <p:txBody>
          <a:bodyPr/>
          <a:lstStyle/>
          <a:p>
            <a:r>
              <a:rPr lang="cs-CZ" dirty="0" smtClean="0">
                <a:latin typeface="Aharoni" panose="02010803020104030203" pitchFamily="2" charset="-79"/>
                <a:cs typeface="Aharoni" panose="02010803020104030203" pitchFamily="2" charset="-79"/>
              </a:rPr>
              <a:t>Infekční nemoci </a:t>
            </a:r>
            <a:endParaRPr lang="cs-CZ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58896" y="5143996"/>
            <a:ext cx="2228179" cy="1156792"/>
          </a:xfrm>
        </p:spPr>
        <p:txBody>
          <a:bodyPr>
            <a:noAutofit/>
          </a:bodyPr>
          <a:lstStyle/>
          <a:p>
            <a:r>
              <a:rPr lang="cs-CZ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Bc. Veronika Halamová</a:t>
            </a:r>
            <a:endParaRPr lang="cs-CZ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26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infekční dávky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2724"/>
            <a:ext cx="10515600" cy="4703763"/>
          </a:xfrm>
        </p:spPr>
        <p:txBody>
          <a:bodyPr/>
          <a:lstStyle/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počet mikroorganizmů, které jsou schopny vyvolat nákazu – infekční onemocnění u zdravých osob</a:t>
            </a:r>
          </a:p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každé nemoci je infekční dávka jiná</a:t>
            </a:r>
          </a:p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Nekontrolované množení mikroorganismu v těle hostitele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5307805" y="3871912"/>
            <a:ext cx="385763" cy="985837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600450" y="5000625"/>
            <a:ext cx="3800475" cy="132873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Onemocnění</a:t>
            </a:r>
          </a:p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smrt</a:t>
            </a:r>
            <a:endParaRPr 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75" y="600075"/>
            <a:ext cx="10639425" cy="5576888"/>
          </a:xfrm>
        </p:spPr>
        <p:txBody>
          <a:bodyPr>
            <a:normAutofit/>
          </a:bodyPr>
          <a:lstStyle/>
          <a:p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Průběh nemoci :</a:t>
            </a:r>
          </a:p>
          <a:p>
            <a:pPr marL="0" indent="0" algn="ctr">
              <a:buNone/>
            </a:pPr>
            <a:r>
              <a:rPr lang="cs-C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rychlý x prodloužený</a:t>
            </a:r>
          </a:p>
          <a:p>
            <a:pPr marL="0" indent="0" algn="ctr">
              <a:buNone/>
            </a:pP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infekční dávky ovlivňuje délku inkubační doby a manifestaci nemoci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7410450" y="3337718"/>
            <a:ext cx="3386137" cy="914400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Měsíce, roky</a:t>
            </a:r>
            <a:endParaRPr 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7410450" y="2029617"/>
            <a:ext cx="1114425" cy="115728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49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Virulence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468436"/>
            <a:ext cx="10748963" cy="517525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=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 vyvolat onemocnění</a:t>
            </a:r>
          </a:p>
          <a:p>
            <a:pPr marL="0" indent="0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stupeň patogenity organismu</a:t>
            </a:r>
          </a:p>
          <a:p>
            <a:pPr marL="0" indent="0">
              <a:buNone/>
            </a:pP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individuální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vlastnost 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Patogen"/>
              </a:rPr>
              <a:t>patogenu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(např. 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Bakterie"/>
              </a:rPr>
              <a:t>bakterie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či 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Virus"/>
              </a:rPr>
              <a:t>viru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která vyjadřuje stupeň 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Patogen"/>
              </a:rPr>
              <a:t>patogenity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určitého mikrobiálního 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Kmen (biologie)"/>
              </a:rPr>
              <a:t>kmene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ve srovnání s ostatními kmeny daného 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Druh (biologie)"/>
              </a:rPr>
              <a:t>druhu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Také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dá říci, že jednotlivé kmeny jsou různě virulentní</a:t>
            </a:r>
          </a:p>
        </p:txBody>
      </p:sp>
    </p:spTree>
    <p:extLst>
      <p:ext uri="{BB962C8B-B14F-4D97-AF65-F5344CB8AC3E}">
        <p14:creationId xmlns:p14="http://schemas.microsoft.com/office/powerpoint/2010/main" val="28770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75" y="528638"/>
            <a:ext cx="10639425" cy="5648325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Virulence se určuje například podle schopnosti mikroba vyvolat 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Nemoc"/>
              </a:rPr>
              <a:t>onemocnění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či v rámci něho </a:t>
            </a:r>
            <a:r>
              <a:rPr lang="cs-CZ" sz="3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Smrt"/>
              </a:rPr>
              <a:t>smrtit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Hostitel"/>
              </a:rPr>
              <a:t>hostitele</a:t>
            </a:r>
            <a:endParaRPr lang="cs-C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Kmeny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mající nízkou virulenci- téměř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nezpůsobují onemocnění, ačkoliv daný druh patogenní je, se nazývají 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avirulentní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(a daná vlastnost 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avirulence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08" y="3224213"/>
            <a:ext cx="4174129" cy="28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Patogenita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2713"/>
            <a:ext cx="10648950" cy="521811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= </a:t>
            </a: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schopnost mikroorganizmu vyvolat onemocnění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87" y="2181225"/>
            <a:ext cx="3759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Obranné mechanizmy</a:t>
            </a:r>
            <a:br>
              <a:rPr lang="cs-CZ" dirty="0" smtClean="0"/>
            </a:br>
            <a:r>
              <a:rPr lang="cs-CZ" dirty="0" smtClean="0"/>
              <a:t>Povrchové ochranné bariéry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= 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intaktní kůže a sliznice, očních spojivek = přirozená bariéra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Specifická ( buněčná+ humorální imunita) x nespecifická (vrozená) imunita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celkový stav organismu- psychosomatický stav organismu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25" y="4767262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Specifická imunitní odpověď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363" y="1500188"/>
            <a:ext cx="11172825" cy="4872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získaná 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imunita, </a:t>
            </a:r>
            <a:r>
              <a:rPr lang="cs-CZ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 imunitní </a:t>
            </a:r>
            <a:r>
              <a:rPr lang="cs-CZ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paměť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Získáváme: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Očkováním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Aktivním (podání oslabeného mikroorganizmu a tělo si vytvoří samo protilátky)</a:t>
            </a:r>
          </a:p>
          <a:p>
            <a:pPr>
              <a:buFontTx/>
              <a:buChar char="-"/>
            </a:pP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Pasivní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(dodáme hotové protilátky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imunoglobuliny)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84" y="365125"/>
            <a:ext cx="4335198" cy="26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2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7262" y="785813"/>
            <a:ext cx="10396537" cy="5391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Překonáním infekce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Lymfocyty – T = buněčná imunita (lymfocyty získaly školení v brzlíku)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Lymfocyty - B = humorální (látková) imunita, </a:t>
            </a:r>
            <a:r>
              <a:rPr lang="cs-CZ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produkují protilátky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(imunoglobuliny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IgD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725" y="3382963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Doživotní imunita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Po překonání  některých infekčních onemocnění </a:t>
            </a:r>
          </a:p>
          <a:p>
            <a:pPr marL="0" indent="0" algn="ctr">
              <a:buNone/>
            </a:pPr>
            <a:r>
              <a:rPr lang="cs-CZ" dirty="0" smtClean="0"/>
              <a:t>DOŽIVOTNÍ IIMUNITA</a:t>
            </a:r>
          </a:p>
          <a:p>
            <a:pPr marL="0" indent="0">
              <a:buNone/>
            </a:pPr>
            <a:r>
              <a:rPr lang="cs-CZ" dirty="0" smtClean="0"/>
              <a:t>- Virová hepatitida A, rubeola, varicela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2" y="3512820"/>
            <a:ext cx="3005138" cy="31387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62" y="4029075"/>
            <a:ext cx="2619375" cy="1743075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5100638" y="4886325"/>
            <a:ext cx="3014662" cy="1428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8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 infekčních nemocí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Nemocný člověk ( méně často rekonvalescent)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Bacilonosič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Některé druhy zvířat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Zevní prostředí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1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700" y="1328739"/>
            <a:ext cx="10515600" cy="4100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Infekční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neboli </a:t>
            </a:r>
            <a:r>
              <a:rPr lang="cs-CZ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nakažlivá nemoc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je infekční </a:t>
            </a:r>
            <a:r>
              <a:rPr lang="cs-CZ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onemocnění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jehož </a:t>
            </a:r>
            <a:r>
              <a:rPr lang="cs-CZ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původce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schopný přenosu </a:t>
            </a:r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organismu na </a:t>
            </a:r>
            <a:r>
              <a:rPr lang="cs-C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organismus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73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Cesty přenosu infekce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888" y="1454150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přímý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přenos </a:t>
            </a:r>
            <a:endParaRPr 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nutná přítomnost zdroje nákazy a vnímavého jedince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přímý kontakt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dotek kůže nebo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sliznic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přenos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kapénkami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přímé vmetení kapének obsahujících infekci na sliznici dutiny ústní nebo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nosní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přenos 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pokousáním, </a:t>
            </a:r>
            <a:r>
              <a:rPr lang="cs-CZ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poškrábáním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přenos </a:t>
            </a:r>
            <a:r>
              <a:rPr lang="cs-CZ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placentární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12" y="3629819"/>
            <a:ext cx="27908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050" y="696912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nepřímý přenos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nezávislý na přítomnosti zdroje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nákazy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kontaminovanými předměty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vehikuly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voda, potraviny, mléko,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půda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biologické produkty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vektorem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moucha, klíšťata, komáři,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blecha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cs-CZ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vzduchem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6" y="3689117"/>
            <a:ext cx="3629024" cy="27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671513"/>
            <a:ext cx="10725150" cy="5505450"/>
          </a:xfrm>
        </p:spPr>
        <p:txBody>
          <a:bodyPr>
            <a:normAutofit/>
          </a:bodyPr>
          <a:lstStyle/>
          <a:p>
            <a:pPr algn="just"/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Infekční onemocnění je proces, při němž jeden živí organismus sdílí a rozmnožuje se na organismu jiném nebo uvnitř něho a škodí mu tím, že buď produkuje toxické látky, anebo narušuje, tráví nebo ničí všechny buněčné struktury daného organismu či jeho část.</a:t>
            </a:r>
          </a:p>
          <a:p>
            <a:pPr marL="0" indent="0" algn="just">
              <a:buNone/>
            </a:pP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7238" y="800100"/>
            <a:ext cx="10596562" cy="5376863"/>
          </a:xfrm>
        </p:spPr>
        <p:txBody>
          <a:bodyPr/>
          <a:lstStyle/>
          <a:p>
            <a:r>
              <a:rPr lang="cs-CZ" dirty="0" smtClean="0"/>
              <a:t>škodlivé organismy jsou většinou mikroskopické velikosti - viry, baktérie nebo prvoci - ale i různé větší organismy, jako rozličné druhy hub, červů a členovců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následek vzájemného působení makroorganizmu (člověka) a mikroorganizmů (viry, bakterie..), které nás obklopují.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5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271463"/>
            <a:ext cx="10734675" cy="5905500"/>
          </a:xfrm>
        </p:spPr>
        <p:txBody>
          <a:bodyPr>
            <a:normAutofit/>
          </a:bodyPr>
          <a:lstStyle/>
          <a:p>
            <a:pPr algn="ctr"/>
            <a:r>
              <a:rPr lang="it-IT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latinské</a:t>
            </a:r>
            <a:r>
              <a:rPr lang="cs-C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cs-CZ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inficio</a:t>
            </a:r>
            <a:r>
              <a:rPr lang="cs-CZ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</a:t>
            </a:r>
            <a:endParaRPr lang="cs-CZ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4563663" y="1171576"/>
            <a:ext cx="3729037" cy="1543050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inficere</a:t>
            </a:r>
            <a:endParaRPr lang="cs-CZ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8064100" y="428626"/>
            <a:ext cx="228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lů 9"/>
          <p:cNvSpPr/>
          <p:nvPr/>
        </p:nvSpPr>
        <p:spPr>
          <a:xfrm>
            <a:off x="6205536" y="2909888"/>
            <a:ext cx="445293" cy="1162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4992288" y="4614862"/>
            <a:ext cx="2871786" cy="1376363"/>
          </a:xfrm>
          <a:prstGeom prst="ellips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nakazit</a:t>
            </a:r>
            <a:endParaRPr lang="cs-CZ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0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557213"/>
            <a:ext cx="11244262" cy="5619750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Lidský organismus- fyziologicky osídlen mikroorganismy</a:t>
            </a:r>
          </a:p>
          <a:p>
            <a:pPr marL="0" indent="0">
              <a:buNone/>
            </a:pPr>
            <a:endParaRPr lang="cs-C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Povrch kůže a sliznic</a:t>
            </a:r>
          </a:p>
          <a:p>
            <a:pPr>
              <a:buFontTx/>
              <a:buChar char="-"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HCD</a:t>
            </a:r>
          </a:p>
          <a:p>
            <a:pPr>
              <a:buFontTx/>
              <a:buChar char="-"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GIT- E. coli</a:t>
            </a:r>
          </a:p>
          <a:p>
            <a:pPr>
              <a:buFontTx/>
              <a:buChar char="-"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Urogenitální trakt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77" y="1746647"/>
            <a:ext cx="4100436" cy="2737644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V="1">
            <a:off x="3700463" y="3367089"/>
            <a:ext cx="3557664" cy="704849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69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2974" y="400050"/>
            <a:ext cx="10410825" cy="577691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Dospělý jedinec- osídlen 10</a:t>
            </a:r>
            <a:r>
              <a:rPr lang="cs-CZ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bakterií</a:t>
            </a:r>
          </a:p>
          <a:p>
            <a:pPr marL="0" indent="0">
              <a:buNone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fyziologická mikroflóra</a:t>
            </a:r>
          </a:p>
          <a:p>
            <a:pPr marL="0" indent="0">
              <a:buNone/>
            </a:pPr>
            <a:endParaRPr lang="cs-C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pro svého hostitele neškodná a prospěšná</a:t>
            </a:r>
          </a:p>
          <a:p>
            <a:pPr marL="0" indent="0">
              <a:buNone/>
            </a:pPr>
            <a:endParaRPr lang="cs-C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syntéza vitamínů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zábrana kolonizace patogeny - </a:t>
            </a:r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biofilm</a:t>
            </a:r>
            <a:endParaRPr lang="cs-CZ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stimulace imunitního systému</a:t>
            </a:r>
          </a:p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1200150" y="2571749"/>
            <a:ext cx="728663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2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9625" y="253999"/>
            <a:ext cx="10515600" cy="4351338"/>
          </a:xfrm>
        </p:spPr>
        <p:txBody>
          <a:bodyPr/>
          <a:lstStyle/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Sterilní- za fyziologických podmínek většina tkání</a:t>
            </a:r>
          </a:p>
          <a:p>
            <a:r>
              <a:rPr 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Kolonizace organismu- přítomnost pomnožených mikroorganismů, kteří vyvolávají imunitní odpověď organismu jako celku, aniž by vznikla infekční choroba. ( ta vznikne v okamžiku narušení obranné bariéry)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87" y="3076576"/>
            <a:ext cx="3538537" cy="3538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3286033"/>
            <a:ext cx="3829050" cy="2638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46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3938" y="996950"/>
            <a:ext cx="10515600" cy="4351338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Infekční proces- podmínka interakce mikroorganismu s obrannými mechanismy lidského těla</a:t>
            </a:r>
          </a:p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vznik onemocnění je důležité: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velikost infekční dávky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virulence 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47" y="3829844"/>
            <a:ext cx="5509191" cy="2570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68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445</Words>
  <Application>Microsoft Office PowerPoint</Application>
  <PresentationFormat>Širokoúhlá obrazovka</PresentationFormat>
  <Paragraphs>100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Aharoni</vt:lpstr>
      <vt:lpstr>Arial</vt:lpstr>
      <vt:lpstr>Calibri</vt:lpstr>
      <vt:lpstr>Calibri Light</vt:lpstr>
      <vt:lpstr>Times New Roman</vt:lpstr>
      <vt:lpstr>Wingdings</vt:lpstr>
      <vt:lpstr>Motiv Office</vt:lpstr>
      <vt:lpstr>Infekční nemoci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Velikost infekční dávky</vt:lpstr>
      <vt:lpstr>Prezentace aplikace PowerPoint</vt:lpstr>
      <vt:lpstr>Virulence</vt:lpstr>
      <vt:lpstr>Prezentace aplikace PowerPoint</vt:lpstr>
      <vt:lpstr>Patogenita</vt:lpstr>
      <vt:lpstr>Obranné mechanizmy Povrchové ochranné bariéry </vt:lpstr>
      <vt:lpstr>Specifická imunitní odpověď</vt:lpstr>
      <vt:lpstr>Prezentace aplikace PowerPoint</vt:lpstr>
      <vt:lpstr>Doživotní imunita</vt:lpstr>
      <vt:lpstr>Zdroje infekčních nemocí</vt:lpstr>
      <vt:lpstr>Cesty přenosu infekce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Infekční nemoci</dc:title>
  <dc:creator>Veronika Halamová</dc:creator>
  <cp:lastModifiedBy>Veronika Halamová</cp:lastModifiedBy>
  <cp:revision>26</cp:revision>
  <dcterms:created xsi:type="dcterms:W3CDTF">2014-02-02T09:22:31Z</dcterms:created>
  <dcterms:modified xsi:type="dcterms:W3CDTF">2014-02-02T19:04:17Z</dcterms:modified>
</cp:coreProperties>
</file>